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rata" charset="1" panose="00000500000000000000"/>
      <p:regular r:id="rId19"/>
    </p:embeddedFont>
    <p:embeddedFont>
      <p:font typeface="Raleway" charset="1" panose="020B0503030101060003"/>
      <p:regular r:id="rId20"/>
    </p:embeddedFont>
    <p:embeddedFont>
      <p:font typeface="Raleway Bold" charset="1" panose="020B08030301010600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776554" y="3664369"/>
            <a:ext cx="12734892" cy="151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00"/>
              </a:lnSpc>
            </a:pPr>
            <a:r>
              <a:rPr lang="en-US" sz="114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CIRCLE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76554" y="2399939"/>
            <a:ext cx="1273489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CARE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768494" y="9210675"/>
            <a:ext cx="3742952" cy="9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Arehone Rahulani                      </a:t>
            </a:r>
          </a:p>
          <a:p>
            <a:pPr algn="just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Salem Hernandez                      </a:t>
            </a:r>
          </a:p>
          <a:p>
            <a:pPr algn="just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Daniel Christian Mulomba             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8108" y="9640570"/>
            <a:ext cx="2956891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ByteBakers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122266" y="9210675"/>
            <a:ext cx="3688996" cy="666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Consolate Mpanga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Jai Sainani         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15350" y="1771972"/>
            <a:ext cx="4579962" cy="7175274"/>
          </a:xfrm>
          <a:custGeom>
            <a:avLst/>
            <a:gdLst/>
            <a:ahLst/>
            <a:cxnLst/>
            <a:rect r="r" b="b" t="t" l="l"/>
            <a:pathLst>
              <a:path h="7175274" w="4579962">
                <a:moveTo>
                  <a:pt x="0" y="0"/>
                </a:moveTo>
                <a:lnTo>
                  <a:pt x="4579962" y="0"/>
                </a:lnTo>
                <a:lnTo>
                  <a:pt x="4579962" y="7175274"/>
                </a:lnTo>
                <a:lnTo>
                  <a:pt x="0" y="7175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503317" y="1804321"/>
            <a:ext cx="3771309" cy="7142924"/>
          </a:xfrm>
          <a:custGeom>
            <a:avLst/>
            <a:gdLst/>
            <a:ahLst/>
            <a:cxnLst/>
            <a:rect r="r" b="b" t="t" l="l"/>
            <a:pathLst>
              <a:path h="7142924" w="3771309">
                <a:moveTo>
                  <a:pt x="0" y="0"/>
                </a:moveTo>
                <a:lnTo>
                  <a:pt x="3771309" y="0"/>
                </a:lnTo>
                <a:lnTo>
                  <a:pt x="3771309" y="7142925"/>
                </a:lnTo>
                <a:lnTo>
                  <a:pt x="0" y="71429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001240" y="1804321"/>
            <a:ext cx="3725191" cy="7093782"/>
          </a:xfrm>
          <a:custGeom>
            <a:avLst/>
            <a:gdLst/>
            <a:ahLst/>
            <a:cxnLst/>
            <a:rect r="r" b="b" t="t" l="l"/>
            <a:pathLst>
              <a:path h="7093782" w="3725191">
                <a:moveTo>
                  <a:pt x="0" y="0"/>
                </a:moveTo>
                <a:lnTo>
                  <a:pt x="3725191" y="0"/>
                </a:lnTo>
                <a:lnTo>
                  <a:pt x="3725191" y="7093783"/>
                </a:lnTo>
                <a:lnTo>
                  <a:pt x="0" y="70937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38167" y="570548"/>
            <a:ext cx="691993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WIREFRAMES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187800" y="1754505"/>
            <a:ext cx="8113814" cy="6801793"/>
          </a:xfrm>
          <a:custGeom>
            <a:avLst/>
            <a:gdLst/>
            <a:ahLst/>
            <a:cxnLst/>
            <a:rect r="r" b="b" t="t" l="l"/>
            <a:pathLst>
              <a:path h="6801793" w="8113814">
                <a:moveTo>
                  <a:pt x="0" y="0"/>
                </a:moveTo>
                <a:lnTo>
                  <a:pt x="8113814" y="0"/>
                </a:lnTo>
                <a:lnTo>
                  <a:pt x="8113814" y="6801793"/>
                </a:lnTo>
                <a:lnTo>
                  <a:pt x="0" y="6801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31764" y="933450"/>
            <a:ext cx="691993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MOCKUPS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237287" y="4711691"/>
            <a:ext cx="3286803" cy="3976993"/>
          </a:xfrm>
          <a:custGeom>
            <a:avLst/>
            <a:gdLst/>
            <a:ahLst/>
            <a:cxnLst/>
            <a:rect r="r" b="b" t="t" l="l"/>
            <a:pathLst>
              <a:path h="3976993" w="3286803">
                <a:moveTo>
                  <a:pt x="0" y="0"/>
                </a:moveTo>
                <a:lnTo>
                  <a:pt x="3286803" y="0"/>
                </a:lnTo>
                <a:lnTo>
                  <a:pt x="3286803" y="3976994"/>
                </a:lnTo>
                <a:lnTo>
                  <a:pt x="0" y="3976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99" t="0" r="-1049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02478" y="4763704"/>
            <a:ext cx="3872967" cy="3872967"/>
          </a:xfrm>
          <a:custGeom>
            <a:avLst/>
            <a:gdLst/>
            <a:ahLst/>
            <a:cxnLst/>
            <a:rect r="r" b="b" t="t" l="l"/>
            <a:pathLst>
              <a:path h="3872967" w="3872967">
                <a:moveTo>
                  <a:pt x="0" y="0"/>
                </a:moveTo>
                <a:lnTo>
                  <a:pt x="3872967" y="0"/>
                </a:lnTo>
                <a:lnTo>
                  <a:pt x="3872967" y="3872968"/>
                </a:lnTo>
                <a:lnTo>
                  <a:pt x="0" y="3872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39391" y="570548"/>
            <a:ext cx="691993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FUTURE ROADMAP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26832" y="2038840"/>
            <a:ext cx="4161783" cy="1603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8714" indent="-199357" lvl="1">
              <a:lnSpc>
                <a:spcPts val="2585"/>
              </a:lnSpc>
              <a:buFont typeface="Arial"/>
              <a:buChar char="•"/>
            </a:pPr>
            <a:r>
              <a:rPr lang="en-US" sz="1846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In-app payments</a:t>
            </a:r>
          </a:p>
          <a:p>
            <a:pPr algn="l" marL="398714" indent="-199357" lvl="1">
              <a:lnSpc>
                <a:spcPts val="2585"/>
              </a:lnSpc>
              <a:buFont typeface="Arial"/>
              <a:buChar char="•"/>
            </a:pPr>
            <a:r>
              <a:rPr lang="en-US" sz="1846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Meal-prep partnership</a:t>
            </a:r>
          </a:p>
          <a:p>
            <a:pPr algn="l" marL="398714" indent="-199357" lvl="1">
              <a:lnSpc>
                <a:spcPts val="2585"/>
              </a:lnSpc>
              <a:buFont typeface="Arial"/>
              <a:buChar char="•"/>
            </a:pPr>
            <a:r>
              <a:rPr lang="en-US" sz="1846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Group nanny sharing</a:t>
            </a:r>
          </a:p>
          <a:p>
            <a:pPr algn="l" marL="398714" indent="-199357" lvl="1">
              <a:lnSpc>
                <a:spcPts val="2585"/>
              </a:lnSpc>
              <a:buFont typeface="Arial"/>
              <a:buChar char="•"/>
            </a:pPr>
            <a:r>
              <a:rPr lang="en-US" sz="1846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Child development tips</a:t>
            </a:r>
          </a:p>
          <a:p>
            <a:pPr algn="l" marL="398714" indent="-199357" lvl="1">
              <a:lnSpc>
                <a:spcPts val="2585"/>
              </a:lnSpc>
              <a:buFont typeface="Arial"/>
              <a:buChar char="•"/>
            </a:pPr>
            <a:r>
              <a:rPr lang="en-US" sz="1846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Loyalty rewards with restaurants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40726" y="4154656"/>
            <a:ext cx="1273489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THE END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33450"/>
            <a:ext cx="4319213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OBJECTIVE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64290" y="2568851"/>
            <a:ext cx="10895010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To provide parents with fast and secure access to verified, trustworthy nannies. </a:t>
            </a: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Integrate family-friendly local restaurants, parks, events and other activities. </a:t>
            </a: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To create a safe platform supported by background checks.</a:t>
            </a: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Establish Care Circle as a trusted childcare and family experience ecosystem on the Eastside.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948631" y="1028700"/>
            <a:ext cx="10339369" cy="7361495"/>
          </a:xfrm>
          <a:custGeom>
            <a:avLst/>
            <a:gdLst/>
            <a:ahLst/>
            <a:cxnLst/>
            <a:rect r="r" b="b" t="t" l="l"/>
            <a:pathLst>
              <a:path h="7361495" w="10339369">
                <a:moveTo>
                  <a:pt x="0" y="0"/>
                </a:moveTo>
                <a:lnTo>
                  <a:pt x="10339369" y="0"/>
                </a:lnTo>
                <a:lnTo>
                  <a:pt x="10339369" y="7361495"/>
                </a:lnTo>
                <a:lnTo>
                  <a:pt x="0" y="7361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6664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70548"/>
            <a:ext cx="691993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ABOUT 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9375" y="1520666"/>
            <a:ext cx="6919931" cy="7541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Care Circle is a Modern childcare platform designed for families in the Seattle, Bellevue, Kirkland and Redmond areas. We help parents connect with trusted, verified nannies while discovering family-friendly restaurants, parks and activities nearby in all one simple experience.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At Care Circle, our mission is to make childcare safe, transparent and stress-free. Parents deserve a piece of mind and caregivers deserve a platform that highlights their skills, experience and passion for childcare. That is why Care Circle combines real background checks (powered by checkr), location-based search tools and clear, easy to read nanny profiles to help families make confident decisions. 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We believe in community.</a:t>
            </a:r>
          </a:p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We believe in safety.</a:t>
            </a:r>
          </a:p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We believe childcare should be easier</a:t>
            </a:r>
          </a:p>
          <a:p>
            <a:pPr algn="just">
              <a:lnSpc>
                <a:spcPts val="2700"/>
              </a:lnSpc>
            </a:pPr>
          </a:p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Whether you’re a busy paren searching for a reliable nanny or a caregiver looking to connect with great families, Care Circle is here to support your journey with trust, convinience and care at the center of everything we do.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7434941"/>
            <a:chOff x="0" y="0"/>
            <a:chExt cx="24384000" cy="991325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9345" r="0" b="9345"/>
            <a:stretch>
              <a:fillRect/>
            </a:stretch>
          </p:blipFill>
          <p:spPr>
            <a:xfrm flipH="false" flipV="false">
              <a:off x="0" y="0"/>
              <a:ext cx="8128000" cy="9913254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9345" r="0" b="9345"/>
            <a:stretch>
              <a:fillRect/>
            </a:stretch>
          </p:blipFill>
          <p:spPr>
            <a:xfrm flipH="false" flipV="false">
              <a:off x="8128000" y="0"/>
              <a:ext cx="8128000" cy="991325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22669" t="0" r="22669" b="0"/>
            <a:stretch>
              <a:fillRect/>
            </a:stretch>
          </p:blipFill>
          <p:spPr>
            <a:xfrm flipH="false" flipV="false">
              <a:off x="16256000" y="0"/>
              <a:ext cx="8128000" cy="99132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31845" y="7911191"/>
            <a:ext cx="395395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Amina Kiba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1845" y="8237247"/>
            <a:ext cx="395395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Caregiver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70168" y="7911191"/>
            <a:ext cx="395395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Jessica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70168" y="8237247"/>
            <a:ext cx="395395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Restaurant owner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05347" y="7911191"/>
            <a:ext cx="395395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Jordan Lee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305347" y="8237247"/>
            <a:ext cx="3953953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Caregiver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4627892" cy="166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COMMON CHALLENGES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</a:p>
        </p:txBody>
      </p:sp>
      <p:sp>
        <p:nvSpPr>
          <p:cNvPr name="AutoShape 6" id="6"/>
          <p:cNvSpPr/>
          <p:nvPr/>
        </p:nvSpPr>
        <p:spPr>
          <a:xfrm>
            <a:off x="6178489" y="5055240"/>
            <a:ext cx="10739797" cy="0"/>
          </a:xfrm>
          <a:prstGeom prst="line">
            <a:avLst/>
          </a:prstGeom>
          <a:ln cap="flat" w="9525">
            <a:solidFill>
              <a:srgbClr val="804F3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356573" y="1501140"/>
            <a:ext cx="434386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6242" y="2773680"/>
            <a:ext cx="4343866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Finding trusted, verified nannies quickly</a:t>
            </a:r>
          </a:p>
          <a:p>
            <a:pPr algn="l">
              <a:lnSpc>
                <a:spcPts val="2700"/>
              </a:lnSpc>
            </a:pP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Balancing childcare and family activities without stress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26380" y="2773680"/>
            <a:ext cx="4343866" cy="1712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Knowing which restaurants/parks are kid friendly</a:t>
            </a:r>
          </a:p>
          <a:p>
            <a:pPr algn="l">
              <a:lnSpc>
                <a:spcPts val="2700"/>
              </a:lnSpc>
            </a:pP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Lack of central platform combining childcare and family outings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38175" y="5564827"/>
            <a:ext cx="434386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true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Causing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66242" y="6600576"/>
            <a:ext cx="4343866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Wasted time </a:t>
            </a:r>
          </a:p>
          <a:p>
            <a:pPr algn="l">
              <a:lnSpc>
                <a:spcPts val="2700"/>
              </a:lnSpc>
            </a:pP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Safety concerns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26380" y="6600576"/>
            <a:ext cx="4343866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Stressful planning</a:t>
            </a:r>
          </a:p>
          <a:p>
            <a:pPr algn="l">
              <a:lnSpc>
                <a:spcPts val="2700"/>
              </a:lnSpc>
            </a:pPr>
          </a:p>
          <a:p>
            <a:pPr algn="l">
              <a:lnSpc>
                <a:spcPts val="2700"/>
              </a:lnSpc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Inconsistent childcare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371821" y="4681457"/>
            <a:ext cx="5916179" cy="4576843"/>
          </a:xfrm>
          <a:custGeom>
            <a:avLst/>
            <a:gdLst/>
            <a:ahLst/>
            <a:cxnLst/>
            <a:rect r="r" b="b" t="t" l="l"/>
            <a:pathLst>
              <a:path h="4576843" w="5916179">
                <a:moveTo>
                  <a:pt x="0" y="0"/>
                </a:moveTo>
                <a:lnTo>
                  <a:pt x="5916179" y="0"/>
                </a:lnTo>
                <a:lnTo>
                  <a:pt x="5916179" y="4576843"/>
                </a:lnTo>
                <a:lnTo>
                  <a:pt x="0" y="45768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919" t="0" r="-4123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1547337"/>
            <a:ext cx="5140642" cy="7710963"/>
          </a:xfrm>
          <a:custGeom>
            <a:avLst/>
            <a:gdLst/>
            <a:ahLst/>
            <a:cxnLst/>
            <a:rect r="r" b="b" t="t" l="l"/>
            <a:pathLst>
              <a:path h="7710963" w="5140642">
                <a:moveTo>
                  <a:pt x="0" y="0"/>
                </a:moveTo>
                <a:lnTo>
                  <a:pt x="5140642" y="0"/>
                </a:lnTo>
                <a:lnTo>
                  <a:pt x="5140642" y="7710963"/>
                </a:lnTo>
                <a:lnTo>
                  <a:pt x="0" y="7710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32942">
            <a:off x="2055744" y="4170577"/>
            <a:ext cx="1029154" cy="1336682"/>
          </a:xfrm>
          <a:custGeom>
            <a:avLst/>
            <a:gdLst/>
            <a:ahLst/>
            <a:cxnLst/>
            <a:rect r="r" b="b" t="t" l="l"/>
            <a:pathLst>
              <a:path h="1336682" w="1029154">
                <a:moveTo>
                  <a:pt x="0" y="0"/>
                </a:moveTo>
                <a:lnTo>
                  <a:pt x="1029154" y="0"/>
                </a:lnTo>
                <a:lnTo>
                  <a:pt x="1029154" y="1336682"/>
                </a:lnTo>
                <a:lnTo>
                  <a:pt x="0" y="13366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335" t="0" r="-1054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97907" y="933450"/>
            <a:ext cx="9709568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SOLUTION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55972" y="2618476"/>
            <a:ext cx="8808189" cy="239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Connects parents with verified nannies 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Uses checkr for background screening 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Integrates Google Maps API for local family-friendly places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Young couples can find things to do on date night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Shows ratings, reviews, and safety info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Offers real time availability 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Restaurants, activities, events, parks recommendations =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93532" y="570548"/>
            <a:ext cx="6962793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WHY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3532" y="1887800"/>
            <a:ext cx="8115300" cy="199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The Eastside has: </a:t>
            </a:r>
          </a:p>
          <a:p>
            <a:pPr algn="l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Parents who rely on childcare </a:t>
            </a:r>
          </a:p>
          <a:p>
            <a:pPr algn="l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High demand for safe, reliable childcare </a:t>
            </a:r>
          </a:p>
          <a:p>
            <a:pPr algn="l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A growing population of young families</a:t>
            </a:r>
          </a:p>
          <a:p>
            <a:pPr algn="l" marL="410213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A booming market for family-friendly local discovery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2582861"/>
            <a:ext cx="4630214" cy="3574007"/>
          </a:xfrm>
          <a:custGeom>
            <a:avLst/>
            <a:gdLst/>
            <a:ahLst/>
            <a:cxnLst/>
            <a:rect r="r" b="b" t="t" l="l"/>
            <a:pathLst>
              <a:path h="3574007" w="4630214">
                <a:moveTo>
                  <a:pt x="0" y="0"/>
                </a:moveTo>
                <a:lnTo>
                  <a:pt x="4630214" y="0"/>
                </a:lnTo>
                <a:lnTo>
                  <a:pt x="4630214" y="3574008"/>
                </a:lnTo>
                <a:lnTo>
                  <a:pt x="0" y="35740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00" r="0" b="-120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21264" y="2582861"/>
            <a:ext cx="5361011" cy="3574007"/>
          </a:xfrm>
          <a:custGeom>
            <a:avLst/>
            <a:gdLst/>
            <a:ahLst/>
            <a:cxnLst/>
            <a:rect r="r" b="b" t="t" l="l"/>
            <a:pathLst>
              <a:path h="3574007" w="5361011">
                <a:moveTo>
                  <a:pt x="0" y="0"/>
                </a:moveTo>
                <a:lnTo>
                  <a:pt x="5361011" y="0"/>
                </a:lnTo>
                <a:lnTo>
                  <a:pt x="5361011" y="3574008"/>
                </a:lnTo>
                <a:lnTo>
                  <a:pt x="0" y="3574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33450"/>
            <a:ext cx="8115300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TARGET AUDIENCE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937600"/>
            <a:ext cx="5138275" cy="157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Parents aged between 25-45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Seattle, Bellevue, Kirkland, Reedmond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Working Professionals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6937600"/>
            <a:ext cx="5138275" cy="1259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Middle- high income households 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Tech savvy families who prefer convenience and safety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7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12372622" cy="695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72622" cy="695960"/>
            </a:xfrm>
            <a:custGeom>
              <a:avLst/>
              <a:gdLst/>
              <a:ahLst/>
              <a:cxnLst/>
              <a:rect r="r" b="b" t="t" l="l"/>
              <a:pathLst>
                <a:path h="695960" w="12372622">
                  <a:moveTo>
                    <a:pt x="0" y="0"/>
                  </a:moveTo>
                  <a:lnTo>
                    <a:pt x="12372622" y="0"/>
                  </a:lnTo>
                  <a:lnTo>
                    <a:pt x="12372622" y="695960"/>
                  </a:lnTo>
                  <a:lnTo>
                    <a:pt x="0" y="695960"/>
                  </a:lnTo>
                  <a:close/>
                </a:path>
              </a:pathLst>
            </a:custGeom>
            <a:solidFill>
              <a:srgbClr val="A3B18A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20510" y="1602327"/>
            <a:ext cx="9969074" cy="6344559"/>
          </a:xfrm>
          <a:custGeom>
            <a:avLst/>
            <a:gdLst/>
            <a:ahLst/>
            <a:cxnLst/>
            <a:rect r="r" b="b" t="t" l="l"/>
            <a:pathLst>
              <a:path h="6344559" w="9969074">
                <a:moveTo>
                  <a:pt x="0" y="0"/>
                </a:moveTo>
                <a:lnTo>
                  <a:pt x="9969073" y="0"/>
                </a:lnTo>
                <a:lnTo>
                  <a:pt x="9969073" y="6344559"/>
                </a:lnTo>
                <a:lnTo>
                  <a:pt x="0" y="63445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75" r="0" b="-237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091936" y="9510857"/>
            <a:ext cx="316736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39369" y="933450"/>
            <a:ext cx="6919931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344E41"/>
                </a:solidFill>
                <a:latin typeface="Prata"/>
                <a:ea typeface="Prata"/>
                <a:cs typeface="Prata"/>
                <a:sym typeface="Prata"/>
              </a:rPr>
              <a:t>KEY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39369" y="2212225"/>
            <a:ext cx="6919931" cy="2202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true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Childcare 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Nanny profiles 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Verification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Experience, certifications, age groups 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Reviews and ratings 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Favorites list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Quick-book option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9369" y="4852554"/>
            <a:ext cx="6919931" cy="2741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 b="true">
                <a:solidFill>
                  <a:srgbClr val="344E41"/>
                </a:solidFill>
                <a:latin typeface="Raleway Bold"/>
                <a:ea typeface="Raleway Bold"/>
                <a:cs typeface="Raleway Bold"/>
                <a:sym typeface="Raleway Bold"/>
              </a:rPr>
              <a:t>Family Friendly Discovery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Restaurants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Indoor activities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Safety ratings 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Kid menus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Stroller accessibility</a:t>
            </a:r>
          </a:p>
          <a:p>
            <a:pPr algn="just" marL="388620" indent="-194310" lvl="1">
              <a:lnSpc>
                <a:spcPts val="2700"/>
              </a:lnSpc>
              <a:buFont typeface="Arial"/>
              <a:buChar char="•"/>
            </a:pPr>
            <a:r>
              <a:rPr lang="en-US" sz="1800">
                <a:solidFill>
                  <a:srgbClr val="344E41"/>
                </a:solidFill>
                <a:latin typeface="Raleway"/>
                <a:ea typeface="Raleway"/>
                <a:cs typeface="Raleway"/>
                <a:sym typeface="Raleway"/>
              </a:rPr>
              <a:t>Playgrounds</a:t>
            </a:r>
          </a:p>
          <a:p>
            <a:pPr algn="just">
              <a:lnSpc>
                <a:spcPts val="27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DAG6JScMAeg</dc:identifier>
  <dcterms:modified xsi:type="dcterms:W3CDTF">2011-08-01T06:04:30Z</dcterms:modified>
  <cp:revision>1</cp:revision>
  <dc:title>Green Monochromatic Simple The Minimalist Presentation Template</dc:title>
</cp:coreProperties>
</file>

<file path=docProps/thumbnail.jpeg>
</file>